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3e4364c92a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3e4364c92a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3e4364c92a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3e4364c92a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3e4364c92a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3e4364c92a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3e4364c92a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3e4364c92a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3e4364c92a_2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3e4364c92a_2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3e4364c92a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3e4364c92a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33e4364c92a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3e4364c92a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3e4364c92a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3e4364c92a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3e4364c92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3e4364c92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3e4364c92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3e4364c9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3e4364c92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3e4364c92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3e4364c92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33e4364c92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3e4364c92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3e4364c92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3e4364c92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3e4364c92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33e4364c92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3e4364c92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a:t>
            </a:r>
            <a:r>
              <a:rPr lang="en-GB"/>
              <a:t> Presentation</a:t>
            </a:r>
            <a:endParaRPr/>
          </a:p>
        </p:txBody>
      </p:sp>
      <p:sp>
        <p:nvSpPr>
          <p:cNvPr id="229" name="Google Shape;229;p17"/>
          <p:cNvSpPr txBox="1"/>
          <p:nvPr>
            <p:ph idx="1" type="subTitle"/>
          </p:nvPr>
        </p:nvSpPr>
        <p:spPr>
          <a:xfrm>
            <a:off x="5023375" y="2942700"/>
            <a:ext cx="34038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500"/>
              <a:t>ToDo Done Different</a:t>
            </a:r>
            <a:endParaRPr sz="1500"/>
          </a:p>
          <a:p>
            <a:pPr indent="0" lvl="0" marL="0" rtl="0" algn="l">
              <a:lnSpc>
                <a:spcPct val="115000"/>
              </a:lnSpc>
              <a:spcBef>
                <a:spcPts val="1600"/>
              </a:spcBef>
              <a:spcAft>
                <a:spcPts val="1600"/>
              </a:spcAft>
              <a:buNone/>
            </a:pPr>
            <a:r>
              <a:t/>
            </a:r>
            <a:endParaRPr/>
          </a:p>
        </p:txBody>
      </p:sp>
      <p:sp>
        <p:nvSpPr>
          <p:cNvPr id="230" name="Google Shape;230;p17"/>
          <p:cNvSpPr txBox="1"/>
          <p:nvPr/>
        </p:nvSpPr>
        <p:spPr>
          <a:xfrm>
            <a:off x="6388150" y="3831375"/>
            <a:ext cx="2211900" cy="122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CTEC295 Spring 2025</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000">
                <a:solidFill>
                  <a:schemeClr val="lt1"/>
                </a:solidFill>
                <a:latin typeface="Lato"/>
                <a:ea typeface="Lato"/>
                <a:cs typeface="Lato"/>
                <a:sym typeface="Lato"/>
              </a:rPr>
              <a:t>TaskSmash Team: </a:t>
            </a:r>
            <a:endParaRPr sz="1000">
              <a:solidFill>
                <a:schemeClr val="lt1"/>
              </a:solidFill>
              <a:latin typeface="Lato"/>
              <a:ea typeface="Lato"/>
              <a:cs typeface="Lato"/>
              <a:sym typeface="Lato"/>
            </a:endParaRPr>
          </a:p>
          <a:p>
            <a:pPr indent="0" lvl="0" marL="0" rtl="0" algn="l">
              <a:spcBef>
                <a:spcPts val="0"/>
              </a:spcBef>
              <a:spcAft>
                <a:spcPts val="0"/>
              </a:spcAft>
              <a:buNone/>
            </a:pPr>
            <a:r>
              <a:rPr lang="en-GB" sz="1000">
                <a:solidFill>
                  <a:schemeClr val="lt1"/>
                </a:solidFill>
                <a:latin typeface="Lato"/>
                <a:ea typeface="Lato"/>
                <a:cs typeface="Lato"/>
                <a:sym typeface="Lato"/>
              </a:rPr>
              <a:t>	Jeffrey Walley</a:t>
            </a:r>
            <a:endParaRPr sz="1000">
              <a:solidFill>
                <a:schemeClr val="lt1"/>
              </a:solidFill>
              <a:latin typeface="Lato"/>
              <a:ea typeface="Lato"/>
              <a:cs typeface="Lato"/>
              <a:sym typeface="Lato"/>
            </a:endParaRPr>
          </a:p>
          <a:p>
            <a:pPr indent="0" lvl="0" marL="0" rtl="0" algn="l">
              <a:spcBef>
                <a:spcPts val="0"/>
              </a:spcBef>
              <a:spcAft>
                <a:spcPts val="0"/>
              </a:spcAft>
              <a:buNone/>
            </a:pPr>
            <a:r>
              <a:rPr lang="en-GB" sz="1000">
                <a:solidFill>
                  <a:schemeClr val="lt1"/>
                </a:solidFill>
                <a:latin typeface="Lato"/>
                <a:ea typeface="Lato"/>
                <a:cs typeface="Lato"/>
                <a:sym typeface="Lato"/>
              </a:rPr>
              <a:t>	Korbin Z</a:t>
            </a:r>
            <a:endParaRPr sz="1000">
              <a:solidFill>
                <a:schemeClr val="lt1"/>
              </a:solidFill>
              <a:latin typeface="Lato"/>
              <a:ea typeface="Lato"/>
              <a:cs typeface="Lato"/>
              <a:sym typeface="Lato"/>
            </a:endParaRPr>
          </a:p>
          <a:p>
            <a:pPr indent="0" lvl="0" marL="0" rtl="0" algn="l">
              <a:spcBef>
                <a:spcPts val="0"/>
              </a:spcBef>
              <a:spcAft>
                <a:spcPts val="0"/>
              </a:spcAft>
              <a:buNone/>
            </a:pPr>
            <a:r>
              <a:rPr lang="en-GB" sz="1000">
                <a:solidFill>
                  <a:schemeClr val="lt1"/>
                </a:solidFill>
                <a:latin typeface="Lato"/>
                <a:ea typeface="Lato"/>
                <a:cs typeface="Lato"/>
                <a:sym typeface="Lato"/>
              </a:rPr>
              <a:t>	Wesley B</a:t>
            </a:r>
            <a:endParaRPr sz="10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293" name="Google Shape;293;p26"/>
          <p:cNvSpPr txBox="1"/>
          <p:nvPr>
            <p:ph type="title"/>
          </p:nvPr>
        </p:nvSpPr>
        <p:spPr>
          <a:xfrm>
            <a:off x="480525" y="1409600"/>
            <a:ext cx="2428500" cy="21444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a:t>Upon successful creation of a new account users are taken to the ‘Login’ page to sign-in to the application.</a:t>
            </a:r>
            <a:endParaRPr/>
          </a:p>
        </p:txBody>
      </p:sp>
      <p:sp>
        <p:nvSpPr>
          <p:cNvPr id="294" name="Google Shape;294;p26"/>
          <p:cNvSpPr txBox="1"/>
          <p:nvPr>
            <p:ph idx="1" type="body"/>
          </p:nvPr>
        </p:nvSpPr>
        <p:spPr>
          <a:xfrm>
            <a:off x="599075" y="3741400"/>
            <a:ext cx="3299700" cy="1276200"/>
          </a:xfrm>
          <a:prstGeom prst="rect">
            <a:avLst/>
          </a:prstGeom>
        </p:spPr>
        <p:txBody>
          <a:bodyPr anchorCtr="0" anchor="t" bIns="91425" lIns="91425" spcFirstLastPara="1" rIns="91425" wrap="square" tIns="91425">
            <a:normAutofit fontScale="70000"/>
          </a:bodyPr>
          <a:lstStyle/>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class</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LoginForm</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FlaskForm</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username</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StringField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'Username'</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validators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DataRequired</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Length</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min</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2</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max</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50</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password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PasswordField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'Password'</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validators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DataRequired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submit</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SubmitField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'Login'</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a:p>
        </p:txBody>
      </p:sp>
      <p:sp>
        <p:nvSpPr>
          <p:cNvPr id="295" name="Google Shape;295;p26"/>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26"/>
          <p:cNvPicPr preferRelativeResize="0"/>
          <p:nvPr/>
        </p:nvPicPr>
        <p:blipFill>
          <a:blip r:embed="rId3">
            <a:alphaModFix/>
          </a:blip>
          <a:stretch>
            <a:fillRect/>
          </a:stretch>
        </p:blipFill>
        <p:spPr>
          <a:xfrm>
            <a:off x="3543150" y="1241274"/>
            <a:ext cx="5030999" cy="2586750"/>
          </a:xfrm>
          <a:prstGeom prst="rect">
            <a:avLst/>
          </a:prstGeom>
          <a:solidFill>
            <a:srgbClr val="000000">
              <a:alpha val="4620"/>
            </a:srgbClr>
          </a:solid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02" name="Google Shape;302;p27"/>
          <p:cNvSpPr txBox="1"/>
          <p:nvPr>
            <p:ph type="title"/>
          </p:nvPr>
        </p:nvSpPr>
        <p:spPr>
          <a:xfrm>
            <a:off x="390550" y="1134525"/>
            <a:ext cx="3005700" cy="2511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a:t>If the login is unsuccessful the user will be given the option to attempt a new login, utilize a ‘Forgot your password’ button or to ‘Create New Account’</a:t>
            </a:r>
            <a:endParaRPr/>
          </a:p>
        </p:txBody>
      </p:sp>
      <p:sp>
        <p:nvSpPr>
          <p:cNvPr id="303" name="Google Shape;303;p27"/>
          <p:cNvSpPr txBox="1"/>
          <p:nvPr>
            <p:ph idx="1" type="body"/>
          </p:nvPr>
        </p:nvSpPr>
        <p:spPr>
          <a:xfrm>
            <a:off x="599075" y="3523975"/>
            <a:ext cx="5841600" cy="1493700"/>
          </a:xfrm>
          <a:prstGeom prst="rect">
            <a:avLst/>
          </a:prstGeom>
        </p:spPr>
        <p:txBody>
          <a:bodyPr anchorCtr="0" anchor="t" bIns="91425" lIns="91425" spcFirstLastPara="1" rIns="91425" wrap="square" tIns="91425">
            <a:normAutofit fontScale="55000" lnSpcReduction="10000"/>
          </a:bodyPr>
          <a:lstStyle/>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 </a:t>
            </a:r>
            <a:r>
              <a:rPr lang="en-GB" sz="1050">
                <a:solidFill>
                  <a:srgbClr val="569CD6"/>
                </a:solidFill>
                <a:highlight>
                  <a:srgbClr val="1F1F1F"/>
                </a:highlight>
                <a:latin typeface="Courier New"/>
                <a:ea typeface="Courier New"/>
                <a:cs typeface="Courier New"/>
                <a:sym typeface="Courier New"/>
              </a:rPr>
              <a:t>and</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.check_password(</a:t>
            </a:r>
            <a:r>
              <a:rPr lang="en-GB" sz="1050">
                <a:solidFill>
                  <a:srgbClr val="9CDCFE"/>
                </a:solidFill>
                <a:highlight>
                  <a:srgbClr val="1F1F1F"/>
                </a:highlight>
                <a:latin typeface="Courier New"/>
                <a:ea typeface="Courier New"/>
                <a:cs typeface="Courier New"/>
                <a:sym typeface="Courier New"/>
              </a:rPr>
              <a:t>password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login_user(</a:t>
            </a:r>
            <a:r>
              <a:rPr lang="en-GB" sz="1050">
                <a:solidFill>
                  <a:srgbClr val="9CDCFE"/>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have been logged in successfully!"</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"success"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else</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"Invalid username or password."</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"error"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"login.html"</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login_form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login_form</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register_form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register_form</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show_create_account</a:t>
            </a:r>
            <a:r>
              <a:rPr lang="en-GB" sz="1050">
                <a:solidFill>
                  <a:srgbClr val="D4D4D4"/>
                </a:solidFill>
                <a:highlight>
                  <a:srgbClr val="1F1F1F"/>
                </a:highlight>
                <a:latin typeface="Courier New"/>
                <a:ea typeface="Courier New"/>
                <a:cs typeface="Courier New"/>
                <a:sym typeface="Courier New"/>
              </a:rPr>
              <a:t>=</a:t>
            </a:r>
            <a:r>
              <a:rPr lang="en-GB" sz="1050">
                <a:solidFill>
                  <a:srgbClr val="569CD6"/>
                </a:solidFill>
                <a:highlight>
                  <a:srgbClr val="1F1F1F"/>
                </a:highlight>
                <a:latin typeface="Courier New"/>
                <a:ea typeface="Courier New"/>
                <a:cs typeface="Courier New"/>
                <a:sym typeface="Courier New"/>
              </a:rPr>
              <a:t>True</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"login.html"</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login_form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login_form</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register_form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register_form</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show_create_account</a:t>
            </a:r>
            <a:r>
              <a:rPr lang="en-GB" sz="1050">
                <a:solidFill>
                  <a:srgbClr val="D4D4D4"/>
                </a:solidFill>
                <a:highlight>
                  <a:srgbClr val="1F1F1F"/>
                </a:highlight>
                <a:latin typeface="Courier New"/>
                <a:ea typeface="Courier New"/>
                <a:cs typeface="Courier New"/>
                <a:sym typeface="Courier New"/>
              </a:rPr>
              <a:t>=</a:t>
            </a:r>
            <a:r>
              <a:rPr lang="en-GB" sz="1050">
                <a:solidFill>
                  <a:srgbClr val="569CD6"/>
                </a:solidFill>
                <a:highlight>
                  <a:srgbClr val="1F1F1F"/>
                </a:highlight>
                <a:latin typeface="Courier New"/>
                <a:ea typeface="Courier New"/>
                <a:cs typeface="Courier New"/>
                <a:sym typeface="Courier New"/>
              </a:rPr>
              <a:t>False</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a:p>
        </p:txBody>
      </p:sp>
      <p:sp>
        <p:nvSpPr>
          <p:cNvPr id="304" name="Google Shape;304;p27"/>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 name="Google Shape;305;p27"/>
          <p:cNvPicPr preferRelativeResize="0"/>
          <p:nvPr/>
        </p:nvPicPr>
        <p:blipFill>
          <a:blip r:embed="rId3">
            <a:alphaModFix/>
          </a:blip>
          <a:stretch>
            <a:fillRect/>
          </a:stretch>
        </p:blipFill>
        <p:spPr>
          <a:xfrm>
            <a:off x="3677526" y="1154672"/>
            <a:ext cx="4656727" cy="24716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11" name="Google Shape;311;p28"/>
          <p:cNvSpPr txBox="1"/>
          <p:nvPr>
            <p:ph type="title"/>
          </p:nvPr>
        </p:nvSpPr>
        <p:spPr>
          <a:xfrm>
            <a:off x="810400" y="1087175"/>
            <a:ext cx="3005700" cy="21378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Upon successful login users are taken to their ‘Dashboard’ which will greet them and list their tasks, tasks from followed users, and present additional users to follow.</a:t>
            </a:r>
            <a:endParaRPr/>
          </a:p>
        </p:txBody>
      </p:sp>
      <p:sp>
        <p:nvSpPr>
          <p:cNvPr id="312" name="Google Shape;312;p28"/>
          <p:cNvSpPr txBox="1"/>
          <p:nvPr>
            <p:ph idx="1" type="body"/>
          </p:nvPr>
        </p:nvSpPr>
        <p:spPr>
          <a:xfrm>
            <a:off x="464100" y="3224975"/>
            <a:ext cx="3494400" cy="1951200"/>
          </a:xfrm>
          <a:prstGeom prst="rect">
            <a:avLst/>
          </a:prstGeom>
        </p:spPr>
        <p:txBody>
          <a:bodyPr anchorCtr="0" anchor="t" bIns="91425" lIns="91425" spcFirstLastPara="1" rIns="91425" wrap="square" tIns="91425">
            <a:normAutofit fontScale="55000" lnSpcReduction="20000"/>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tasks</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filter_by</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all</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followed_users_tasks</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join</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followee_id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follower_id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all</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non_followed_users</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.in_(</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followee_id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follower_id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all</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"dashboard.html"</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tasks</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tasks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followed_users_tasks</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followed_users_tasks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non_followed_users</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non_followed_users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AA"/>
              </a:solidFill>
              <a:highlight>
                <a:srgbClr val="1F1F1F"/>
              </a:highlight>
              <a:latin typeface="Courier New"/>
              <a:ea typeface="Courier New"/>
              <a:cs typeface="Courier New"/>
              <a:sym typeface="Courier New"/>
            </a:endParaRPr>
          </a:p>
        </p:txBody>
      </p:sp>
      <p:sp>
        <p:nvSpPr>
          <p:cNvPr id="313" name="Google Shape;313;p28"/>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4" name="Google Shape;314;p28"/>
          <p:cNvPicPr preferRelativeResize="0"/>
          <p:nvPr/>
        </p:nvPicPr>
        <p:blipFill>
          <a:blip r:embed="rId3">
            <a:alphaModFix/>
          </a:blip>
          <a:stretch>
            <a:fillRect/>
          </a:stretch>
        </p:blipFill>
        <p:spPr>
          <a:xfrm>
            <a:off x="4415851" y="52500"/>
            <a:ext cx="4116849"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20" name="Google Shape;320;p29"/>
          <p:cNvSpPr txBox="1"/>
          <p:nvPr>
            <p:ph type="title"/>
          </p:nvPr>
        </p:nvSpPr>
        <p:spPr>
          <a:xfrm>
            <a:off x="862875" y="1087175"/>
            <a:ext cx="3005700" cy="21378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When adding a task they are currently added at the bottom of the list and stamped with date and time. The user then has the ability to ‘Edit’, ‘Delete’, or ‘Comment’ on the task. </a:t>
            </a:r>
            <a:endParaRPr/>
          </a:p>
        </p:txBody>
      </p:sp>
      <p:sp>
        <p:nvSpPr>
          <p:cNvPr id="321" name="Google Shape;321;p29"/>
          <p:cNvSpPr txBox="1"/>
          <p:nvPr>
            <p:ph idx="1" type="body"/>
          </p:nvPr>
        </p:nvSpPr>
        <p:spPr>
          <a:xfrm>
            <a:off x="127450" y="3005700"/>
            <a:ext cx="3853500" cy="2137800"/>
          </a:xfrm>
          <a:prstGeom prst="rect">
            <a:avLst/>
          </a:prstGeom>
        </p:spPr>
        <p:txBody>
          <a:bodyPr anchorCtr="0" anchor="t" bIns="91425" lIns="91425" spcFirstLastPara="1" rIns="91425" wrap="square" tIns="91425">
            <a:normAutofit fontScale="25000"/>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"/add"</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add_todo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content</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request</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"content"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new_todo</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content</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content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user_id</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add</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new_todo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"/edit/&lt;int:id&gt;"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"GET"</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edit_todo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get_or_404</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.user_id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do not have permission to edit this to-do."</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"error"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EditTaskForm</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obj</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.validate_on_submit():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.content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content</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data</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"edit.html"</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"/delete/&lt;int:id&gt;"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delete_todo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get_or_404</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.user_id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do not have permission to delete this to-do."</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"error"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delete</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AA"/>
              </a:solidFill>
              <a:highlight>
                <a:srgbClr val="1F1F1F"/>
              </a:highlight>
              <a:latin typeface="Courier New"/>
              <a:ea typeface="Courier New"/>
              <a:cs typeface="Courier New"/>
              <a:sym typeface="Courier New"/>
            </a:endParaRPr>
          </a:p>
        </p:txBody>
      </p:sp>
      <p:sp>
        <p:nvSpPr>
          <p:cNvPr id="322" name="Google Shape;322;p29"/>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3" name="Google Shape;323;p29"/>
          <p:cNvPicPr preferRelativeResize="0"/>
          <p:nvPr/>
        </p:nvPicPr>
        <p:blipFill>
          <a:blip r:embed="rId3">
            <a:alphaModFix/>
          </a:blip>
          <a:stretch>
            <a:fillRect/>
          </a:stretch>
        </p:blipFill>
        <p:spPr>
          <a:xfrm>
            <a:off x="4130425" y="1087175"/>
            <a:ext cx="4147326" cy="33140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0"/>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29" name="Google Shape;329;p30"/>
          <p:cNvSpPr txBox="1"/>
          <p:nvPr>
            <p:ph type="title"/>
          </p:nvPr>
        </p:nvSpPr>
        <p:spPr>
          <a:xfrm>
            <a:off x="847875" y="1235375"/>
            <a:ext cx="3005700" cy="18396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If a user chooses to ‘Edit’ a task, they can then ‘Update Task’ and have it appear as edited on the user dashboard and throughout the database.</a:t>
            </a:r>
            <a:endParaRPr/>
          </a:p>
        </p:txBody>
      </p:sp>
      <p:sp>
        <p:nvSpPr>
          <p:cNvPr id="330" name="Google Shape;330;p30"/>
          <p:cNvSpPr txBox="1"/>
          <p:nvPr>
            <p:ph idx="1" type="body"/>
          </p:nvPr>
        </p:nvSpPr>
        <p:spPr>
          <a:xfrm>
            <a:off x="104975" y="3038375"/>
            <a:ext cx="3853500" cy="2105100"/>
          </a:xfrm>
          <a:prstGeom prst="rect">
            <a:avLst/>
          </a:prstGeom>
        </p:spPr>
        <p:txBody>
          <a:bodyPr anchorCtr="0" anchor="t" bIns="91425" lIns="91425" spcFirstLastPara="1" rIns="91425" wrap="square" tIns="91425">
            <a:normAutofit fontScale="62500"/>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"/edit/&lt;int:id&gt;"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"GET"</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edit_todo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get_or_404</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.user_id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do not have permission to edit this to-do."</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"error"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EditTaskForm</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obj</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.validate_on_submit():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.content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content</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data</a:t>
            </a:r>
            <a:endParaRPr sz="1050">
              <a:solidFill>
                <a:srgbClr val="9CDCFE"/>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"edit.html"</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task</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task</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form</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form</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p:txBody>
      </p:sp>
      <p:sp>
        <p:nvSpPr>
          <p:cNvPr id="331" name="Google Shape;331;p30"/>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2" name="Google Shape;332;p30"/>
          <p:cNvPicPr preferRelativeResize="0"/>
          <p:nvPr/>
        </p:nvPicPr>
        <p:blipFill>
          <a:blip r:embed="rId3">
            <a:alphaModFix/>
          </a:blip>
          <a:stretch>
            <a:fillRect/>
          </a:stretch>
        </p:blipFill>
        <p:spPr>
          <a:xfrm>
            <a:off x="4108800" y="929700"/>
            <a:ext cx="4706202" cy="3628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1"/>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38" name="Google Shape;338;p31"/>
          <p:cNvSpPr txBox="1"/>
          <p:nvPr>
            <p:ph type="title"/>
          </p:nvPr>
        </p:nvSpPr>
        <p:spPr>
          <a:xfrm>
            <a:off x="847875" y="1235375"/>
            <a:ext cx="3005700" cy="18396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Task deletion was more complex because we have to ensure that the object deletion would erase all child items associated with the task object.</a:t>
            </a:r>
            <a:endParaRPr/>
          </a:p>
        </p:txBody>
      </p:sp>
      <p:sp>
        <p:nvSpPr>
          <p:cNvPr id="339" name="Google Shape;339;p31"/>
          <p:cNvSpPr txBox="1"/>
          <p:nvPr>
            <p:ph idx="1" type="body"/>
          </p:nvPr>
        </p:nvSpPr>
        <p:spPr>
          <a:xfrm>
            <a:off x="104975" y="3038375"/>
            <a:ext cx="3853500" cy="2105100"/>
          </a:xfrm>
          <a:prstGeom prst="rect">
            <a:avLst/>
          </a:prstGeom>
        </p:spPr>
        <p:txBody>
          <a:bodyPr anchorCtr="0" anchor="t" bIns="91425" lIns="91425" spcFirstLastPara="1" rIns="91425" wrap="square" tIns="91425">
            <a:normAutofit fontScale="92500" lnSpcReduction="20000"/>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"/delete/&lt;int:id&gt;"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delete_todo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get_or_404</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.user_id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current_user.id:</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do not have permission to delete this to-do."</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"error"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delete</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todo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p:txBody>
      </p:sp>
      <p:sp>
        <p:nvSpPr>
          <p:cNvPr id="340" name="Google Shape;340;p31"/>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1" name="Google Shape;341;p31"/>
          <p:cNvPicPr preferRelativeResize="0"/>
          <p:nvPr/>
        </p:nvPicPr>
        <p:blipFill>
          <a:blip r:embed="rId3">
            <a:alphaModFix/>
          </a:blip>
          <a:stretch>
            <a:fillRect/>
          </a:stretch>
        </p:blipFill>
        <p:spPr>
          <a:xfrm>
            <a:off x="4063424" y="1304600"/>
            <a:ext cx="4668276" cy="3464000"/>
          </a:xfrm>
          <a:prstGeom prst="rect">
            <a:avLst/>
          </a:prstGeom>
          <a:solidFill>
            <a:srgbClr val="000000">
              <a:alpha val="4620"/>
            </a:srgbClr>
          </a:solid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2"/>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47" name="Google Shape;347;p32"/>
          <p:cNvSpPr txBox="1"/>
          <p:nvPr>
            <p:ph type="title"/>
          </p:nvPr>
        </p:nvSpPr>
        <p:spPr>
          <a:xfrm>
            <a:off x="952775" y="1084601"/>
            <a:ext cx="3005700" cy="20436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The application gives users the ability to ‘Follow’ additional users from the database. When followed you can view and comment on other users’ tasks.</a:t>
            </a:r>
            <a:endParaRPr/>
          </a:p>
        </p:txBody>
      </p:sp>
      <p:sp>
        <p:nvSpPr>
          <p:cNvPr id="348" name="Google Shape;348;p32"/>
          <p:cNvSpPr txBox="1"/>
          <p:nvPr>
            <p:ph idx="1" type="body"/>
          </p:nvPr>
        </p:nvSpPr>
        <p:spPr>
          <a:xfrm>
            <a:off x="134975" y="3180700"/>
            <a:ext cx="2834100" cy="2105100"/>
          </a:xfrm>
          <a:prstGeom prst="rect">
            <a:avLst/>
          </a:prstGeom>
        </p:spPr>
        <p:txBody>
          <a:bodyPr anchorCtr="0" anchor="t" bIns="91425" lIns="91425" spcFirstLastPara="1" rIns="91425" wrap="square" tIns="91425">
            <a:normAutofit fontScale="32500" lnSpcReduction="10000"/>
          </a:bodyPr>
          <a:lstStyle/>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"/follow/&lt;int:user_id&gt;"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follow_user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user_to_follow</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get_or_404</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existing_follow</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filter_by</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follower_id</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current_user.id, </a:t>
            </a:r>
            <a:r>
              <a:rPr lang="en-GB" sz="1050">
                <a:solidFill>
                  <a:srgbClr val="9CDCFE"/>
                </a:solidFill>
                <a:highlight>
                  <a:srgbClr val="1F1F1F"/>
                </a:highlight>
                <a:latin typeface="Courier New"/>
                <a:ea typeface="Courier New"/>
                <a:cs typeface="Courier New"/>
                <a:sym typeface="Courier New"/>
              </a:rPr>
              <a:t>followee_id</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first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569CD6"/>
                </a:solidFill>
                <a:highlight>
                  <a:srgbClr val="1F1F1F"/>
                </a:highlight>
                <a:latin typeface="Courier New"/>
                <a:ea typeface="Courier New"/>
                <a:cs typeface="Courier New"/>
                <a:sym typeface="Courier New"/>
              </a:rPr>
              <a:t>not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existing_follow</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follower_id</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current_user.id, </a:t>
            </a:r>
            <a:r>
              <a:rPr lang="en-GB" sz="1050">
                <a:solidFill>
                  <a:srgbClr val="9CDCFE"/>
                </a:solidFill>
                <a:highlight>
                  <a:srgbClr val="1F1F1F"/>
                </a:highlight>
                <a:latin typeface="Courier New"/>
                <a:ea typeface="Courier New"/>
                <a:cs typeface="Courier New"/>
                <a:sym typeface="Courier New"/>
              </a:rPr>
              <a:t>followee_id</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add</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569CD6"/>
                </a:solidFill>
                <a:highlight>
                  <a:srgbClr val="1F1F1F"/>
                </a:highlight>
                <a:latin typeface="Courier New"/>
                <a:ea typeface="Courier New"/>
                <a:cs typeface="Courier New"/>
                <a:sym typeface="Courier New"/>
              </a:rPr>
              <a:t>f</a:t>
            </a:r>
            <a:r>
              <a:rPr lang="en-GB" sz="1050">
                <a:solidFill>
                  <a:srgbClr val="CE9178"/>
                </a:solidFill>
                <a:highlight>
                  <a:srgbClr val="1F1F1F"/>
                </a:highlight>
                <a:latin typeface="Courier New"/>
                <a:ea typeface="Courier New"/>
                <a:cs typeface="Courier New"/>
                <a:sym typeface="Courier New"/>
              </a:rPr>
              <a:t>"You are now following </a:t>
            </a:r>
            <a:r>
              <a:rPr lang="en-GB" sz="1050">
                <a:solidFill>
                  <a:srgbClr val="569CD6"/>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user_to_follow</a:t>
            </a:r>
            <a:r>
              <a:rPr lang="en-GB" sz="1050">
                <a:solidFill>
                  <a:srgbClr val="CCCCCC"/>
                </a:solidFill>
                <a:highlight>
                  <a:srgbClr val="1F1F1F"/>
                </a:highlight>
                <a:latin typeface="Courier New"/>
                <a:ea typeface="Courier New"/>
                <a:cs typeface="Courier New"/>
                <a:sym typeface="Courier New"/>
              </a:rPr>
              <a:t>.username</a:t>
            </a:r>
            <a:r>
              <a:rPr lang="en-GB" sz="1050">
                <a:solidFill>
                  <a:srgbClr val="569CD6"/>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"success"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else</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569CD6"/>
                </a:solidFill>
                <a:highlight>
                  <a:srgbClr val="1F1F1F"/>
                </a:highlight>
                <a:latin typeface="Courier New"/>
                <a:ea typeface="Courier New"/>
                <a:cs typeface="Courier New"/>
                <a:sym typeface="Courier New"/>
              </a:rPr>
              <a:t>f</a:t>
            </a:r>
            <a:r>
              <a:rPr lang="en-GB" sz="1050">
                <a:solidFill>
                  <a:srgbClr val="CE9178"/>
                </a:solidFill>
                <a:highlight>
                  <a:srgbClr val="1F1F1F"/>
                </a:highlight>
                <a:latin typeface="Courier New"/>
                <a:ea typeface="Courier New"/>
                <a:cs typeface="Courier New"/>
                <a:sym typeface="Courier New"/>
              </a:rPr>
              <a:t>"You are already following </a:t>
            </a:r>
            <a:r>
              <a:rPr lang="en-GB" sz="1050">
                <a:solidFill>
                  <a:srgbClr val="569CD6"/>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user_to_follow</a:t>
            </a:r>
            <a:r>
              <a:rPr lang="en-GB" sz="1050">
                <a:solidFill>
                  <a:srgbClr val="CCCCCC"/>
                </a:solidFill>
                <a:highlight>
                  <a:srgbClr val="1F1F1F"/>
                </a:highlight>
                <a:latin typeface="Courier New"/>
                <a:ea typeface="Courier New"/>
                <a:cs typeface="Courier New"/>
                <a:sym typeface="Courier New"/>
              </a:rPr>
              <a:t>.username</a:t>
            </a:r>
            <a:r>
              <a:rPr lang="en-GB" sz="1050">
                <a:solidFill>
                  <a:srgbClr val="569CD6"/>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"info"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"/unfollow/&lt;int:user_id&gt;"</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methods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"POST"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@login_required</a:t>
            </a:r>
            <a:endParaRPr sz="1050">
              <a:solidFill>
                <a:srgbClr val="DCDCAA"/>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unfollow_user</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query</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filter_by</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follower_id</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current_user.id, </a:t>
            </a:r>
            <a:r>
              <a:rPr lang="en-GB" sz="1050">
                <a:solidFill>
                  <a:srgbClr val="9CDCFE"/>
                </a:solidFill>
                <a:highlight>
                  <a:srgbClr val="1F1F1F"/>
                </a:highlight>
                <a:latin typeface="Courier New"/>
                <a:ea typeface="Courier New"/>
                <a:cs typeface="Courier New"/>
                <a:sym typeface="Courier New"/>
              </a:rPr>
              <a:t>followee_id</a:t>
            </a:r>
            <a:r>
              <a:rPr lang="en-GB" sz="1050">
                <a:solidFill>
                  <a:srgbClr val="D4D4D4"/>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user_id</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first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if</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delete</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follow</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db</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session</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commit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have unfollowed the user."</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"success"</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else</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flash</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"You were not following this user."</a:t>
            </a:r>
            <a:r>
              <a:rPr lang="en-GB" sz="1050">
                <a:solidFill>
                  <a:srgbClr val="CCCCCC"/>
                </a:solidFill>
                <a:highlight>
                  <a:srgbClr val="1F1F1F"/>
                </a:highlight>
                <a:latin typeface="Courier New"/>
                <a:ea typeface="Courier New"/>
                <a:cs typeface="Courier New"/>
                <a:sym typeface="Courier New"/>
              </a:rPr>
              <a:t>, </a:t>
            </a:r>
            <a:r>
              <a:rPr lang="en-GB" sz="1050">
                <a:solidFill>
                  <a:srgbClr val="CE9178"/>
                </a:solidFill>
                <a:highlight>
                  <a:srgbClr val="1F1F1F"/>
                </a:highlight>
                <a:latin typeface="Courier New"/>
                <a:ea typeface="Courier New"/>
                <a:cs typeface="Courier New"/>
                <a:sym typeface="Courier New"/>
              </a:rPr>
              <a:t>"info"</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redirect</a:t>
            </a:r>
            <a:r>
              <a:rPr lang="en-GB" sz="1050">
                <a:solidFill>
                  <a:srgbClr val="CCCCCC"/>
                </a:solidFill>
                <a:highlight>
                  <a:srgbClr val="1F1F1F"/>
                </a:highlight>
                <a:latin typeface="Courier New"/>
                <a:ea typeface="Courier New"/>
                <a:cs typeface="Courier New"/>
                <a:sym typeface="Courier New"/>
              </a:rPr>
              <a:t>(</a:t>
            </a:r>
            <a:r>
              <a:rPr lang="en-GB" sz="1050">
                <a:solidFill>
                  <a:srgbClr val="DCDCAA"/>
                </a:solidFill>
                <a:highlight>
                  <a:srgbClr val="1F1F1F"/>
                </a:highlight>
                <a:latin typeface="Courier New"/>
                <a:ea typeface="Courier New"/>
                <a:cs typeface="Courier New"/>
                <a:sym typeface="Courier New"/>
              </a:rPr>
              <a:t>url_for</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"dashboard"</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CCCCC"/>
              </a:solidFill>
              <a:highlight>
                <a:srgbClr val="1F1F1F"/>
              </a:highlight>
              <a:latin typeface="Courier New"/>
              <a:ea typeface="Courier New"/>
              <a:cs typeface="Courier New"/>
              <a:sym typeface="Courier New"/>
            </a:endParaRPr>
          </a:p>
        </p:txBody>
      </p:sp>
      <p:sp>
        <p:nvSpPr>
          <p:cNvPr id="349" name="Google Shape;349;p32"/>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32"/>
          <p:cNvPicPr preferRelativeResize="0"/>
          <p:nvPr/>
        </p:nvPicPr>
        <p:blipFill>
          <a:blip r:embed="rId3">
            <a:alphaModFix/>
          </a:blip>
          <a:stretch>
            <a:fillRect/>
          </a:stretch>
        </p:blipFill>
        <p:spPr>
          <a:xfrm>
            <a:off x="4018825" y="1282125"/>
            <a:ext cx="4941751" cy="3276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3"/>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356" name="Google Shape;356;p33"/>
          <p:cNvSpPr txBox="1"/>
          <p:nvPr>
            <p:ph type="title"/>
          </p:nvPr>
        </p:nvSpPr>
        <p:spPr>
          <a:xfrm>
            <a:off x="982775" y="829675"/>
            <a:ext cx="3005700" cy="27018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Users can access the ‘About’ page through the Navbar, or from the button on the landing page. The about page describes the purpose of the app and what python tools we have used to build the TaskSmash application.</a:t>
            </a:r>
            <a:endParaRPr/>
          </a:p>
        </p:txBody>
      </p:sp>
      <p:sp>
        <p:nvSpPr>
          <p:cNvPr id="357" name="Google Shape;357;p33"/>
          <p:cNvSpPr txBox="1"/>
          <p:nvPr>
            <p:ph idx="1" type="body"/>
          </p:nvPr>
        </p:nvSpPr>
        <p:spPr>
          <a:xfrm>
            <a:off x="337375" y="3568950"/>
            <a:ext cx="2481900" cy="1390500"/>
          </a:xfrm>
          <a:prstGeom prst="rect">
            <a:avLst/>
          </a:prstGeom>
        </p:spPr>
        <p:txBody>
          <a:bodyPr anchorCtr="0" anchor="t" bIns="91425" lIns="91425" spcFirstLastPara="1" rIns="91425" wrap="square" tIns="91425">
            <a:normAutofit fontScale="92500"/>
          </a:bodyPr>
          <a:lstStyle/>
          <a:p>
            <a:pPr indent="0" lvl="0" marL="0" rtl="0" algn="l">
              <a:lnSpc>
                <a:spcPct val="135714"/>
              </a:lnSpc>
              <a:spcBef>
                <a:spcPts val="0"/>
              </a:spcBef>
              <a:spcAft>
                <a:spcPts val="0"/>
              </a:spcAft>
              <a:buNone/>
            </a:pPr>
            <a:r>
              <a:t/>
            </a:r>
            <a:endParaRPr/>
          </a:p>
          <a:p>
            <a:pPr indent="0" lvl="0" marL="0" rtl="0" algn="l">
              <a:lnSpc>
                <a:spcPct val="135714"/>
              </a:lnSpc>
              <a:spcBef>
                <a:spcPts val="0"/>
              </a:spcBef>
              <a:spcAft>
                <a:spcPts val="0"/>
              </a:spcAft>
              <a:buNone/>
            </a:pPr>
            <a:r>
              <a:rPr lang="en-GB" sz="1050">
                <a:solidFill>
                  <a:srgbClr val="DCDCAA"/>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app</a:t>
            </a:r>
            <a:r>
              <a:rPr lang="en-GB" sz="1050">
                <a:solidFill>
                  <a:srgbClr val="DCDCAA"/>
                </a:solidFill>
                <a:highlight>
                  <a:srgbClr val="1F1F1F"/>
                </a:highlight>
                <a:latin typeface="Courier New"/>
                <a:ea typeface="Courier New"/>
                <a:cs typeface="Courier New"/>
                <a:sym typeface="Courier New"/>
              </a:rPr>
              <a:t>.route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"/about"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def</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about</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C586C0"/>
                </a:solidFill>
                <a:highlight>
                  <a:srgbClr val="1F1F1F"/>
                </a:highlight>
                <a:latin typeface="Courier New"/>
                <a:ea typeface="Courier New"/>
                <a:cs typeface="Courier New"/>
                <a:sym typeface="Courier New"/>
              </a:rPr>
              <a:t>return</a:t>
            </a:r>
            <a:r>
              <a:rPr lang="en-GB" sz="1050">
                <a:solidFill>
                  <a:srgbClr val="CCCCCC"/>
                </a:solidFill>
                <a:highlight>
                  <a:srgbClr val="1F1F1F"/>
                </a:highlight>
                <a:latin typeface="Courier New"/>
                <a:ea typeface="Courier New"/>
                <a:cs typeface="Courier New"/>
                <a:sym typeface="Courier New"/>
              </a:rPr>
              <a:t> </a:t>
            </a:r>
            <a:r>
              <a:rPr lang="en-GB" sz="1050">
                <a:solidFill>
                  <a:srgbClr val="DCDCAA"/>
                </a:solidFill>
                <a:highlight>
                  <a:srgbClr val="1F1F1F"/>
                </a:highlight>
                <a:latin typeface="Courier New"/>
                <a:ea typeface="Courier New"/>
                <a:cs typeface="Courier New"/>
                <a:sym typeface="Courier New"/>
              </a:rPr>
              <a:t>render_template</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"about.html"</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CDCAA"/>
              </a:solidFill>
              <a:highlight>
                <a:srgbClr val="1F1F1F"/>
              </a:highlight>
              <a:latin typeface="Courier New"/>
              <a:ea typeface="Courier New"/>
              <a:cs typeface="Courier New"/>
              <a:sym typeface="Courier New"/>
            </a:endParaRPr>
          </a:p>
        </p:txBody>
      </p:sp>
      <p:sp>
        <p:nvSpPr>
          <p:cNvPr id="358" name="Google Shape;358;p33"/>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9" name="Google Shape;359;p33"/>
          <p:cNvPicPr preferRelativeResize="0"/>
          <p:nvPr/>
        </p:nvPicPr>
        <p:blipFill>
          <a:blip r:embed="rId3">
            <a:alphaModFix/>
          </a:blip>
          <a:stretch>
            <a:fillRect/>
          </a:stretch>
        </p:blipFill>
        <p:spPr>
          <a:xfrm>
            <a:off x="4056300" y="985850"/>
            <a:ext cx="4866074" cy="36407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Explain your Process</a:t>
            </a:r>
            <a:endParaRPr/>
          </a:p>
        </p:txBody>
      </p:sp>
      <p:sp>
        <p:nvSpPr>
          <p:cNvPr id="236" name="Google Shape;236;p18"/>
          <p:cNvSpPr txBox="1"/>
          <p:nvPr>
            <p:ph idx="1" type="subTitle"/>
          </p:nvPr>
        </p:nvSpPr>
        <p:spPr>
          <a:xfrm>
            <a:off x="4979850" y="3598200"/>
            <a:ext cx="3574800" cy="12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What development methodology are you using?</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Evolutionary Prototyping</a:t>
            </a:r>
            <a:endParaRPr sz="3600"/>
          </a:p>
        </p:txBody>
      </p:sp>
      <p:sp>
        <p:nvSpPr>
          <p:cNvPr id="242" name="Google Shape;242;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What development methodology are you using?</a:t>
            </a:r>
            <a:endParaRPr sz="1500"/>
          </a:p>
        </p:txBody>
      </p:sp>
      <p:sp>
        <p:nvSpPr>
          <p:cNvPr id="243" name="Google Shape;243;p19"/>
          <p:cNvSpPr txBox="1"/>
          <p:nvPr>
            <p:ph idx="1" type="body"/>
          </p:nvPr>
        </p:nvSpPr>
        <p:spPr>
          <a:xfrm>
            <a:off x="702850" y="3625275"/>
            <a:ext cx="79485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300"/>
              <a:t>We are using an evolutionary prototyping methodology in our development; we started by coming up with a design on how we wanted the end product to look and function. We then created a base or a skeleton of the application for the build prototype section with the basic functionality that we needed. We then began the cycle of testing the application, providing feedback on what could be done differently or improved upon, and refining it until it was ready to be tested again. This cycle has and will continue after our presentation of the prototype.</a:t>
            </a:r>
            <a:endParaRPr sz="1300"/>
          </a:p>
        </p:txBody>
      </p:sp>
      <p:pic>
        <p:nvPicPr>
          <p:cNvPr id="244" name="Google Shape;244;p19" title="Screenshot 2025-03-31 140420.png"/>
          <p:cNvPicPr preferRelativeResize="0"/>
          <p:nvPr/>
        </p:nvPicPr>
        <p:blipFill>
          <a:blip r:embed="rId3">
            <a:alphaModFix/>
          </a:blip>
          <a:stretch>
            <a:fillRect/>
          </a:stretch>
        </p:blipFill>
        <p:spPr>
          <a:xfrm>
            <a:off x="5352325" y="152400"/>
            <a:ext cx="2909974" cy="3147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t>How are you working together?</a:t>
            </a:r>
            <a:endParaRPr sz="2800"/>
          </a:p>
        </p:txBody>
      </p:sp>
      <p:sp>
        <p:nvSpPr>
          <p:cNvPr id="250" name="Google Shape;250;p20"/>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Explain your Process</a:t>
            </a:r>
            <a:endParaRPr sz="2100"/>
          </a:p>
        </p:txBody>
      </p:sp>
      <p:sp>
        <p:nvSpPr>
          <p:cNvPr id="251" name="Google Shape;251;p20"/>
          <p:cNvSpPr txBox="1"/>
          <p:nvPr>
            <p:ph idx="1" type="body"/>
          </p:nvPr>
        </p:nvSpPr>
        <p:spPr>
          <a:xfrm>
            <a:off x="702850" y="3625275"/>
            <a:ext cx="79317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300"/>
              <a:t>We have been communicating over Discord. Jeffrey has taken on the role of back-end development, building the base of the application and the key features. Korbin has taken on the role of front-end development, setting up the pages and essential navigation components. Wesley has been more on the research side of things, kind of plugging in and helping where </a:t>
            </a:r>
            <a:r>
              <a:rPr lang="en-GB" sz="1300"/>
              <a:t>it's</a:t>
            </a:r>
            <a:r>
              <a:rPr lang="en-GB" sz="1300"/>
              <a:t> needed. More involved with the later parts adding additional features. There has been challenges we’ve gone through that set us back, but we were able to get through them and come up with a great prototype.</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900"/>
              <a:t>How are you updating/setting requirements?</a:t>
            </a:r>
            <a:endParaRPr sz="2900"/>
          </a:p>
        </p:txBody>
      </p:sp>
      <p:sp>
        <p:nvSpPr>
          <p:cNvPr id="257" name="Google Shape;257;p21"/>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Explain your Process</a:t>
            </a:r>
            <a:endParaRPr sz="2000"/>
          </a:p>
        </p:txBody>
      </p:sp>
      <p:sp>
        <p:nvSpPr>
          <p:cNvPr id="258" name="Google Shape;258;p21"/>
          <p:cNvSpPr txBox="1"/>
          <p:nvPr>
            <p:ph idx="1" type="body"/>
          </p:nvPr>
        </p:nvSpPr>
        <p:spPr>
          <a:xfrm>
            <a:off x="702850" y="3625275"/>
            <a:ext cx="7999500" cy="147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000000"/>
                </a:solidFill>
                <a:latin typeface="Arial"/>
                <a:ea typeface="Arial"/>
                <a:cs typeface="Arial"/>
                <a:sym typeface="Arial"/>
              </a:rPr>
              <a:t>Setting the initial requirements was easy, we sort of split the necessities of the application 2 ways and then brought it together to create a baseline. From there we come up with a new set of features that we want to add and feedback on the functionality of what we have so far, and list them out and divide them up. We don’t necessarily have any hard-set deadlines, its been more of a over the weekend or over the next couple of days sort of time frame. We haven’t really run into any issues of someone waiting on another person to finish so they can start their portion. With the way we divide the work and how the application is broken apart it allows us to work on different parts simultaneously, and bring it all together at the end.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Korbin start here</a:t>
            </a:r>
            <a:endParaRPr/>
          </a:p>
        </p:txBody>
      </p:sp>
      <p:sp>
        <p:nvSpPr>
          <p:cNvPr id="264" name="Google Shape;264;p2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a:t>
            </a:r>
            <a:endParaRPr/>
          </a:p>
          <a:p>
            <a:pPr indent="0" lvl="0" marL="0" rtl="0" algn="l">
              <a:spcBef>
                <a:spcPts val="0"/>
              </a:spcBef>
              <a:spcAft>
                <a:spcPts val="0"/>
              </a:spcAft>
              <a:buNone/>
            </a:pPr>
            <a:r>
              <a:rPr lang="en-GB"/>
              <a:t>Demonstration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275" name="Google Shape;275;p24"/>
          <p:cNvSpPr txBox="1"/>
          <p:nvPr>
            <p:ph type="title"/>
          </p:nvPr>
        </p:nvSpPr>
        <p:spPr>
          <a:xfrm>
            <a:off x="702850" y="1549300"/>
            <a:ext cx="1972500" cy="1704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This is the rough home, or ‘Landing Page’ of the application.</a:t>
            </a:r>
            <a:endParaRPr/>
          </a:p>
        </p:txBody>
      </p:sp>
      <p:sp>
        <p:nvSpPr>
          <p:cNvPr id="276" name="Google Shape;276;p24"/>
          <p:cNvSpPr txBox="1"/>
          <p:nvPr>
            <p:ph idx="1" type="body"/>
          </p:nvPr>
        </p:nvSpPr>
        <p:spPr>
          <a:xfrm>
            <a:off x="599075" y="3706800"/>
            <a:ext cx="1972500" cy="13107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GB"/>
              <a:t>We utilize a navigation bar to route traffic to the Account Creation, </a:t>
            </a:r>
            <a:r>
              <a:rPr lang="en-GB"/>
              <a:t>Existing</a:t>
            </a:r>
            <a:r>
              <a:rPr lang="en-GB"/>
              <a:t> Account Login, Logged-in User Dashboard, or the About pages of the site. </a:t>
            </a:r>
            <a:endParaRPr/>
          </a:p>
          <a:p>
            <a:pPr indent="0" lvl="0" marL="0" rtl="0" algn="l">
              <a:spcBef>
                <a:spcPts val="1600"/>
              </a:spcBef>
              <a:spcAft>
                <a:spcPts val="1600"/>
              </a:spcAft>
              <a:buNone/>
            </a:pPr>
            <a:r>
              <a:rPr lang="en-GB"/>
              <a:t>There is also an About button that will lead to the About page. </a:t>
            </a:r>
            <a:endParaRPr/>
          </a:p>
        </p:txBody>
      </p:sp>
      <p:sp>
        <p:nvSpPr>
          <p:cNvPr id="277" name="Google Shape;277;p24"/>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8" name="Google Shape;278;p24"/>
          <p:cNvPicPr preferRelativeResize="0"/>
          <p:nvPr/>
        </p:nvPicPr>
        <p:blipFill>
          <a:blip r:embed="rId3">
            <a:alphaModFix/>
          </a:blip>
          <a:stretch>
            <a:fillRect/>
          </a:stretch>
        </p:blipFill>
        <p:spPr>
          <a:xfrm>
            <a:off x="2764475" y="863400"/>
            <a:ext cx="6172027" cy="3161350"/>
          </a:xfrm>
          <a:prstGeom prst="rect">
            <a:avLst/>
          </a:prstGeom>
          <a:solidFill>
            <a:srgbClr val="000000">
              <a:alpha val="4620"/>
            </a:srgbClr>
          </a:solid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TaskSmash Functionality Demonstration</a:t>
            </a:r>
            <a:endParaRPr sz="1000"/>
          </a:p>
        </p:txBody>
      </p:sp>
      <p:sp>
        <p:nvSpPr>
          <p:cNvPr id="284" name="Google Shape;284;p25"/>
          <p:cNvSpPr txBox="1"/>
          <p:nvPr>
            <p:ph type="title"/>
          </p:nvPr>
        </p:nvSpPr>
        <p:spPr>
          <a:xfrm>
            <a:off x="368075" y="1340050"/>
            <a:ext cx="2428500" cy="2079000"/>
          </a:xfrm>
          <a:prstGeom prst="rect">
            <a:avLst/>
          </a:prstGeom>
        </p:spPr>
        <p:txBody>
          <a:bodyPr anchorCtr="0" anchor="t" bIns="91425" lIns="91425" spcFirstLastPara="1" rIns="91425" wrap="square" tIns="91425">
            <a:normAutofit fontScale="90000"/>
          </a:bodyPr>
          <a:lstStyle/>
          <a:p>
            <a:pPr indent="0" lvl="0" marL="0" rtl="0" algn="ctr">
              <a:lnSpc>
                <a:spcPct val="115000"/>
              </a:lnSpc>
              <a:spcBef>
                <a:spcPts val="0"/>
              </a:spcBef>
              <a:spcAft>
                <a:spcPts val="1600"/>
              </a:spcAft>
              <a:buNone/>
            </a:pPr>
            <a:r>
              <a:rPr lang="en-GB"/>
              <a:t>The ‘Create Account’ page takes information from the </a:t>
            </a:r>
            <a:r>
              <a:rPr lang="en-GB"/>
              <a:t>RegisterF</a:t>
            </a:r>
            <a:r>
              <a:rPr lang="en-GB"/>
              <a:t>orm class and stores it as user information in our application database. </a:t>
            </a:r>
            <a:endParaRPr/>
          </a:p>
        </p:txBody>
      </p:sp>
      <p:sp>
        <p:nvSpPr>
          <p:cNvPr id="285" name="Google Shape;285;p25"/>
          <p:cNvSpPr txBox="1"/>
          <p:nvPr>
            <p:ph idx="1" type="body"/>
          </p:nvPr>
        </p:nvSpPr>
        <p:spPr>
          <a:xfrm>
            <a:off x="479125" y="3666425"/>
            <a:ext cx="3292200" cy="1342200"/>
          </a:xfrm>
          <a:prstGeom prst="rect">
            <a:avLst/>
          </a:prstGeom>
        </p:spPr>
        <p:txBody>
          <a:bodyPr anchorCtr="0" anchor="t" bIns="91425" lIns="91425" spcFirstLastPara="1" rIns="91425" wrap="square" tIns="91425">
            <a:normAutofit fontScale="70000" lnSpcReduction="20000"/>
          </a:bodyPr>
          <a:lstStyle/>
          <a:p>
            <a:pPr indent="0" lvl="0" marL="0" rtl="0" algn="l">
              <a:lnSpc>
                <a:spcPct val="135714"/>
              </a:lnSpc>
              <a:spcBef>
                <a:spcPts val="0"/>
              </a:spcBef>
              <a:spcAft>
                <a:spcPts val="0"/>
              </a:spcAft>
              <a:buNone/>
            </a:pPr>
            <a:r>
              <a:rPr lang="en-GB" sz="1050">
                <a:solidFill>
                  <a:srgbClr val="569CD6"/>
                </a:solidFill>
                <a:highlight>
                  <a:srgbClr val="1F1F1F"/>
                </a:highlight>
                <a:latin typeface="Courier New"/>
                <a:ea typeface="Courier New"/>
                <a:cs typeface="Courier New"/>
                <a:sym typeface="Courier New"/>
              </a:rPr>
              <a:t>class</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RegisterForm</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FlaskForm</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username</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StringField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'Username'</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validators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DataRequired</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Length</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min</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2</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max</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50</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email</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StringField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'Email'</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validators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DataRequired</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Email</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Length</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max</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100</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password</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PasswordField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'Password'</a:t>
            </a: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validators</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a:t>
            </a:r>
            <a:r>
              <a:rPr lang="en-GB" sz="1050">
                <a:solidFill>
                  <a:srgbClr val="4EC9B0"/>
                </a:solidFill>
                <a:highlight>
                  <a:srgbClr val="1F1F1F"/>
                </a:highlight>
                <a:latin typeface="Courier New"/>
                <a:ea typeface="Courier New"/>
                <a:cs typeface="Courier New"/>
                <a:sym typeface="Courier New"/>
              </a:rPr>
              <a:t>DataRequired</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Length</a:t>
            </a:r>
            <a:r>
              <a:rPr lang="en-GB" sz="1050">
                <a:solidFill>
                  <a:srgbClr val="CCCCCC"/>
                </a:solidFill>
                <a:highlight>
                  <a:srgbClr val="1F1F1F"/>
                </a:highlight>
                <a:latin typeface="Courier New"/>
                <a:ea typeface="Courier New"/>
                <a:cs typeface="Courier New"/>
                <a:sym typeface="Courier New"/>
              </a:rPr>
              <a:t>(</a:t>
            </a:r>
            <a:r>
              <a:rPr lang="en-GB" sz="1050">
                <a:solidFill>
                  <a:srgbClr val="9CDCFE"/>
                </a:solidFill>
                <a:highlight>
                  <a:srgbClr val="1F1F1F"/>
                </a:highlight>
                <a:latin typeface="Courier New"/>
                <a:ea typeface="Courier New"/>
                <a:cs typeface="Courier New"/>
                <a:sym typeface="Courier New"/>
              </a:rPr>
              <a:t>min</a:t>
            </a:r>
            <a:r>
              <a:rPr lang="en-GB" sz="1050">
                <a:solidFill>
                  <a:srgbClr val="D4D4D4"/>
                </a:solidFill>
                <a:highlight>
                  <a:srgbClr val="1F1F1F"/>
                </a:highlight>
                <a:latin typeface="Courier New"/>
                <a:ea typeface="Courier New"/>
                <a:cs typeface="Courier New"/>
                <a:sym typeface="Courier New"/>
              </a:rPr>
              <a:t>=</a:t>
            </a:r>
            <a:r>
              <a:rPr lang="en-GB" sz="1050">
                <a:solidFill>
                  <a:srgbClr val="B5CEA8"/>
                </a:solidFill>
                <a:highlight>
                  <a:srgbClr val="1F1F1F"/>
                </a:highlight>
                <a:latin typeface="Courier New"/>
                <a:ea typeface="Courier New"/>
                <a:cs typeface="Courier New"/>
                <a:sym typeface="Courier New"/>
              </a:rPr>
              <a:t>6</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sz="1050">
                <a:solidFill>
                  <a:srgbClr val="CCCCCC"/>
                </a:solidFill>
                <a:highlight>
                  <a:srgbClr val="1F1F1F"/>
                </a:highlight>
                <a:latin typeface="Courier New"/>
                <a:ea typeface="Courier New"/>
                <a:cs typeface="Courier New"/>
                <a:sym typeface="Courier New"/>
              </a:rPr>
              <a:t>    </a:t>
            </a:r>
            <a:r>
              <a:rPr lang="en-GB" sz="1050">
                <a:solidFill>
                  <a:srgbClr val="9CDCFE"/>
                </a:solidFill>
                <a:highlight>
                  <a:srgbClr val="1F1F1F"/>
                </a:highlight>
                <a:latin typeface="Courier New"/>
                <a:ea typeface="Courier New"/>
                <a:cs typeface="Courier New"/>
                <a:sym typeface="Courier New"/>
              </a:rPr>
              <a:t>submit</a:t>
            </a:r>
            <a:r>
              <a:rPr lang="en-GB" sz="1050">
                <a:solidFill>
                  <a:srgbClr val="CCCCCC"/>
                </a:solidFill>
                <a:highlight>
                  <a:srgbClr val="1F1F1F"/>
                </a:highlight>
                <a:latin typeface="Courier New"/>
                <a:ea typeface="Courier New"/>
                <a:cs typeface="Courier New"/>
                <a:sym typeface="Courier New"/>
              </a:rPr>
              <a:t> </a:t>
            </a:r>
            <a:r>
              <a:rPr lang="en-GB" sz="1050">
                <a:solidFill>
                  <a:srgbClr val="D4D4D4"/>
                </a:solidFill>
                <a:highlight>
                  <a:srgbClr val="1F1F1F"/>
                </a:highlight>
                <a:latin typeface="Courier New"/>
                <a:ea typeface="Courier New"/>
                <a:cs typeface="Courier New"/>
                <a:sym typeface="Courier New"/>
              </a:rPr>
              <a:t>=</a:t>
            </a:r>
            <a:r>
              <a:rPr lang="en-GB" sz="1050">
                <a:solidFill>
                  <a:srgbClr val="CCCCCC"/>
                </a:solidFill>
                <a:highlight>
                  <a:srgbClr val="1F1F1F"/>
                </a:highlight>
                <a:latin typeface="Courier New"/>
                <a:ea typeface="Courier New"/>
                <a:cs typeface="Courier New"/>
                <a:sym typeface="Courier New"/>
              </a:rPr>
              <a:t> </a:t>
            </a:r>
            <a:r>
              <a:rPr lang="en-GB" sz="1050">
                <a:solidFill>
                  <a:srgbClr val="4EC9B0"/>
                </a:solidFill>
                <a:highlight>
                  <a:srgbClr val="1F1F1F"/>
                </a:highlight>
                <a:latin typeface="Courier New"/>
                <a:ea typeface="Courier New"/>
                <a:cs typeface="Courier New"/>
                <a:sym typeface="Courier New"/>
              </a:rPr>
              <a:t>SubmitField</a:t>
            </a:r>
            <a:r>
              <a:rPr lang="en-GB" sz="1050">
                <a:solidFill>
                  <a:srgbClr val="CCCCCC"/>
                </a:solidFill>
                <a:highlight>
                  <a:srgbClr val="1F1F1F"/>
                </a:highlight>
                <a:latin typeface="Courier New"/>
                <a:ea typeface="Courier New"/>
                <a:cs typeface="Courier New"/>
                <a:sym typeface="Courier New"/>
              </a:rPr>
              <a:t>(</a:t>
            </a:r>
            <a:r>
              <a:rPr lang="en-GB" sz="1050">
                <a:solidFill>
                  <a:srgbClr val="CE9178"/>
                </a:solidFill>
                <a:highlight>
                  <a:srgbClr val="1F1F1F"/>
                </a:highlight>
                <a:latin typeface="Courier New"/>
                <a:ea typeface="Courier New"/>
                <a:cs typeface="Courier New"/>
                <a:sym typeface="Courier New"/>
              </a:rPr>
              <a:t>'Register'</a:t>
            </a:r>
            <a:r>
              <a:rPr lang="en-GB" sz="1050">
                <a:solidFill>
                  <a:srgbClr val="CCCCCC"/>
                </a:solidFill>
                <a:highlight>
                  <a:srgbClr val="1F1F1F"/>
                </a:highlight>
                <a:latin typeface="Courier New"/>
                <a:ea typeface="Courier New"/>
                <a:cs typeface="Courier New"/>
                <a:sym typeface="Courier New"/>
              </a:rPr>
              <a:t>)</a:t>
            </a:r>
            <a:endParaRPr sz="1050">
              <a:solidFill>
                <a:srgbClr val="CCCCCC"/>
              </a:solidFill>
              <a:highlight>
                <a:srgbClr val="1F1F1F"/>
              </a:highlight>
              <a:latin typeface="Courier New"/>
              <a:ea typeface="Courier New"/>
              <a:cs typeface="Courier New"/>
              <a:sym typeface="Courier New"/>
            </a:endParaRPr>
          </a:p>
          <a:p>
            <a:pPr indent="0" lvl="0" marL="0" rtl="0" algn="l">
              <a:spcBef>
                <a:spcPts val="0"/>
              </a:spcBef>
              <a:spcAft>
                <a:spcPts val="1600"/>
              </a:spcAft>
              <a:buNone/>
            </a:pPr>
            <a:r>
              <a:t/>
            </a:r>
            <a:endParaRPr/>
          </a:p>
        </p:txBody>
      </p:sp>
      <p:sp>
        <p:nvSpPr>
          <p:cNvPr id="286" name="Google Shape;286;p25"/>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7" name="Google Shape;287;p25"/>
          <p:cNvPicPr preferRelativeResize="0"/>
          <p:nvPr/>
        </p:nvPicPr>
        <p:blipFill>
          <a:blip r:embed="rId3">
            <a:alphaModFix/>
          </a:blip>
          <a:stretch>
            <a:fillRect/>
          </a:stretch>
        </p:blipFill>
        <p:spPr>
          <a:xfrm>
            <a:off x="4303200" y="1275600"/>
            <a:ext cx="4220452" cy="2747901"/>
          </a:xfrm>
          <a:prstGeom prst="rect">
            <a:avLst/>
          </a:prstGeom>
          <a:solidFill>
            <a:srgbClr val="000000">
              <a:alpha val="4620"/>
            </a:srgbClr>
          </a:solid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